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55D488A-D3C6-47DA-ABE8-F07A0290F1F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9880" cy="3632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3880" cy="563760"/>
          </a:xfrm>
          <a:prstGeom prst="rect">
            <a:avLst/>
          </a:prstGeom>
          <a:ln>
            <a:noFill/>
          </a:ln>
        </p:spPr>
      </p:pic>
      <p:pic>
        <p:nvPicPr>
          <p:cNvPr id="4" name="Grafik 2" descr=""/>
          <p:cNvPicPr/>
          <p:nvPr/>
        </p:nvPicPr>
        <p:blipFill>
          <a:blip r:embed="rId3"/>
          <a:stretch/>
        </p:blipFill>
        <p:spPr>
          <a:xfrm>
            <a:off x="7430400" y="134640"/>
            <a:ext cx="3699720" cy="515880"/>
          </a:xfrm>
          <a:prstGeom prst="rect">
            <a:avLst/>
          </a:prstGeom>
          <a:ln>
            <a:noFill/>
          </a:ln>
        </p:spPr>
      </p:pic>
      <p:sp>
        <p:nvSpPr>
          <p:cNvPr id="5" name="CustomShape 4"/>
          <p:cNvSpPr/>
          <p:nvPr/>
        </p:nvSpPr>
        <p:spPr>
          <a:xfrm>
            <a:off x="912240" y="1268280"/>
            <a:ext cx="9209880" cy="363240"/>
          </a:xfrm>
          <a:prstGeom prst="rect">
            <a:avLst/>
          </a:prstGeom>
          <a:noFill/>
          <a:ln>
            <a:noFill/>
          </a:ln>
        </p:spPr>
        <p:style>
          <a:lnRef idx="0"/>
          <a:fillRef idx="0"/>
          <a:effectRef idx="0"/>
          <a:fontRef idx="minor"/>
        </p:style>
      </p:sp>
      <p:sp>
        <p:nvSpPr>
          <p:cNvPr id="6" name="CustomShape 5"/>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056480A-5481-4F39-BF33-DBB3967C62D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9880" cy="3632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3880" cy="563760"/>
          </a:xfrm>
          <a:prstGeom prst="rect">
            <a:avLst/>
          </a:prstGeom>
          <a:ln>
            <a:noFill/>
          </a:ln>
        </p:spPr>
      </p:pic>
      <p:pic>
        <p:nvPicPr>
          <p:cNvPr id="50" name="Grafik 2" descr=""/>
          <p:cNvPicPr/>
          <p:nvPr/>
        </p:nvPicPr>
        <p:blipFill>
          <a:blip r:embed="rId3"/>
          <a:stretch/>
        </p:blipFill>
        <p:spPr>
          <a:xfrm>
            <a:off x="7430400" y="134640"/>
            <a:ext cx="3699720" cy="515880"/>
          </a:xfrm>
          <a:prstGeom prst="rect">
            <a:avLst/>
          </a:prstGeom>
          <a:ln>
            <a:noFill/>
          </a:ln>
        </p:spPr>
      </p:pic>
      <p:sp>
        <p:nvSpPr>
          <p:cNvPr id="51"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B840AF4-7998-4135-8CE9-13BCB72C8E2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6E81428-BC5E-4B17-9198-E8ADECC99D6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9880" cy="3632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3880" cy="563760"/>
          </a:xfrm>
          <a:prstGeom prst="rect">
            <a:avLst/>
          </a:prstGeom>
          <a:ln>
            <a:noFill/>
          </a:ln>
        </p:spPr>
      </p:pic>
      <p:pic>
        <p:nvPicPr>
          <p:cNvPr id="96" name="Grafik 2" descr=""/>
          <p:cNvPicPr/>
          <p:nvPr/>
        </p:nvPicPr>
        <p:blipFill>
          <a:blip r:embed="rId3"/>
          <a:stretch/>
        </p:blipFill>
        <p:spPr>
          <a:xfrm>
            <a:off x="7430400" y="134640"/>
            <a:ext cx="3699720" cy="515880"/>
          </a:xfrm>
          <a:prstGeom prst="rect">
            <a:avLst/>
          </a:prstGeom>
          <a:ln>
            <a:noFill/>
          </a:ln>
        </p:spPr>
      </p:pic>
      <p:sp>
        <p:nvSpPr>
          <p:cNvPr id="97"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1844147-E349-4AD6-A22E-0B9618B87BF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ED8F5A7-3C1D-4AC3-8160-9031DC3FB07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9880" cy="3632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3880" cy="563760"/>
          </a:xfrm>
          <a:prstGeom prst="rect">
            <a:avLst/>
          </a:prstGeom>
          <a:ln>
            <a:noFill/>
          </a:ln>
        </p:spPr>
      </p:pic>
      <p:pic>
        <p:nvPicPr>
          <p:cNvPr id="142" name="Grafik 2" descr=""/>
          <p:cNvPicPr/>
          <p:nvPr/>
        </p:nvPicPr>
        <p:blipFill>
          <a:blip r:embed="rId3"/>
          <a:stretch/>
        </p:blipFill>
        <p:spPr>
          <a:xfrm>
            <a:off x="7430400" y="134640"/>
            <a:ext cx="3699720" cy="515880"/>
          </a:xfrm>
          <a:prstGeom prst="rect">
            <a:avLst/>
          </a:prstGeom>
          <a:ln>
            <a:noFill/>
          </a:ln>
        </p:spPr>
      </p:pic>
      <p:sp>
        <p:nvSpPr>
          <p:cNvPr id="143"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6DAA6F8-E6CA-4316-B5BC-C0695C5B40F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09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2960" cy="11494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85" name="CustomShape 2"/>
          <p:cNvSpPr/>
          <p:nvPr/>
        </p:nvSpPr>
        <p:spPr>
          <a:xfrm>
            <a:off x="527400" y="2852640"/>
            <a:ext cx="10362960" cy="23702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latin typeface="Arial"/>
            </a:endParaRPr>
          </a:p>
        </p:txBody>
      </p:sp>
      <p:sp>
        <p:nvSpPr>
          <p:cNvPr id="203" name="CustomShape 2"/>
          <p:cNvSpPr/>
          <p:nvPr/>
        </p:nvSpPr>
        <p:spPr>
          <a:xfrm>
            <a:off x="335520" y="1600200"/>
            <a:ext cx="10747440" cy="48474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to_x005F_x000c_and a common time to attack.</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_x005F_x000c_figure below, C does not know what to agree on.</a:t>
            </a:r>
            <a:br/>
            <a:br/>
            <a:br/>
            <a:br/>
            <a:br/>
            <a:br/>
            <a:br/>
            <a:br/>
            <a:br/>
            <a:br/>
            <a:endParaRPr b="0" lang="en-US" sz="1800" spc="-1" strike="noStrike">
              <a:latin typeface="Arial"/>
            </a:endParaRPr>
          </a:p>
        </p:txBody>
      </p:sp>
      <p:pic>
        <p:nvPicPr>
          <p:cNvPr id="204" name="" descr=""/>
          <p:cNvPicPr/>
          <p:nvPr/>
        </p:nvPicPr>
        <p:blipFill>
          <a:blip r:embed="rId1"/>
          <a:stretch/>
        </p:blipFill>
        <p:spPr>
          <a:xfrm>
            <a:off x="2840400" y="4095720"/>
            <a:ext cx="6072120" cy="2323800"/>
          </a:xfrm>
          <a:prstGeom prst="rect">
            <a:avLst/>
          </a:prstGeom>
          <a:ln>
            <a:noFill/>
          </a:ln>
        </p:spPr>
      </p:pic>
      <p:sp>
        <p:nvSpPr>
          <p:cNvPr id="205"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latin typeface="Arial"/>
            </a:endParaRPr>
          </a:p>
        </p:txBody>
      </p:sp>
      <p:sp>
        <p:nvSpPr>
          <p:cNvPr id="207"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Problem with time: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latin typeface="Arial"/>
            </a:endParaRPr>
          </a:p>
        </p:txBody>
      </p:sp>
      <p:pic>
        <p:nvPicPr>
          <p:cNvPr id="209" name="" descr=""/>
          <p:cNvPicPr/>
          <p:nvPr/>
        </p:nvPicPr>
        <p:blipFill>
          <a:blip r:embed="rId1"/>
          <a:stretch/>
        </p:blipFill>
        <p:spPr>
          <a:xfrm>
            <a:off x="835560" y="1400040"/>
            <a:ext cx="9492120" cy="4538520"/>
          </a:xfrm>
          <a:prstGeom prst="rect">
            <a:avLst/>
          </a:prstGeom>
          <a:ln>
            <a:noFill/>
          </a:ln>
        </p:spPr>
      </p:pic>
      <p:sp>
        <p:nvSpPr>
          <p:cNvPr id="210"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latin typeface="Arial"/>
            </a:endParaRPr>
          </a:p>
        </p:txBody>
      </p:sp>
      <p:sp>
        <p:nvSpPr>
          <p:cNvPr id="212"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14" name="" descr=""/>
          <p:cNvPicPr/>
          <p:nvPr/>
        </p:nvPicPr>
        <p:blipFill>
          <a:blip r:embed="rId1"/>
          <a:stretch/>
        </p:blipFill>
        <p:spPr>
          <a:xfrm>
            <a:off x="1514520" y="1343160"/>
            <a:ext cx="9157680" cy="4166640"/>
          </a:xfrm>
          <a:prstGeom prst="rect">
            <a:avLst/>
          </a:prstGeom>
          <a:ln>
            <a:noFill/>
          </a:ln>
        </p:spPr>
      </p:pic>
      <p:sp>
        <p:nvSpPr>
          <p:cNvPr id="215"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17" name="" descr=""/>
          <p:cNvPicPr/>
          <p:nvPr/>
        </p:nvPicPr>
        <p:blipFill>
          <a:blip r:embed="rId1"/>
          <a:stretch/>
        </p:blipFill>
        <p:spPr>
          <a:xfrm>
            <a:off x="1514520" y="1343160"/>
            <a:ext cx="9157680" cy="4166640"/>
          </a:xfrm>
          <a:prstGeom prst="rect">
            <a:avLst/>
          </a:prstGeom>
          <a:ln>
            <a:noFill/>
          </a:ln>
        </p:spPr>
      </p:pic>
      <p:sp>
        <p:nvSpPr>
          <p:cNvPr id="218"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20" name="" descr=""/>
          <p:cNvPicPr/>
          <p:nvPr/>
        </p:nvPicPr>
        <p:blipFill>
          <a:blip r:embed="rId1"/>
          <a:stretch/>
        </p:blipFill>
        <p:spPr>
          <a:xfrm>
            <a:off x="1514520" y="1343160"/>
            <a:ext cx="9157680" cy="4166640"/>
          </a:xfrm>
          <a:prstGeom prst="rect">
            <a:avLst/>
          </a:prstGeom>
          <a:ln>
            <a:noFill/>
          </a:ln>
        </p:spPr>
      </p:pic>
      <p:sp>
        <p:nvSpPr>
          <p:cNvPr id="221"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23" name="" descr=""/>
          <p:cNvPicPr/>
          <p:nvPr/>
        </p:nvPicPr>
        <p:blipFill>
          <a:blip r:embed="rId1"/>
          <a:stretch/>
        </p:blipFill>
        <p:spPr>
          <a:xfrm>
            <a:off x="1514520" y="1343160"/>
            <a:ext cx="9157680" cy="4166640"/>
          </a:xfrm>
          <a:prstGeom prst="rect">
            <a:avLst/>
          </a:prstGeom>
          <a:ln>
            <a:noFill/>
          </a:ln>
        </p:spPr>
      </p:pic>
      <p:sp>
        <p:nvSpPr>
          <p:cNvPr id="224"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26" name="" descr=""/>
          <p:cNvPicPr/>
          <p:nvPr/>
        </p:nvPicPr>
        <p:blipFill>
          <a:blip r:embed="rId1"/>
          <a:stretch/>
        </p:blipFill>
        <p:spPr>
          <a:xfrm>
            <a:off x="1514520" y="1343160"/>
            <a:ext cx="9157680" cy="4166640"/>
          </a:xfrm>
          <a:prstGeom prst="rect">
            <a:avLst/>
          </a:prstGeom>
          <a:ln>
            <a:noFill/>
          </a:ln>
        </p:spPr>
      </p:pic>
      <p:sp>
        <p:nvSpPr>
          <p:cNvPr id="227"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29" name="" descr=""/>
          <p:cNvPicPr/>
          <p:nvPr/>
        </p:nvPicPr>
        <p:blipFill>
          <a:blip r:embed="rId1"/>
          <a:stretch/>
        </p:blipFill>
        <p:spPr>
          <a:xfrm>
            <a:off x="1514520" y="1343160"/>
            <a:ext cx="9157680" cy="4166640"/>
          </a:xfrm>
          <a:prstGeom prst="rect">
            <a:avLst/>
          </a:prstGeom>
          <a:ln>
            <a:noFill/>
          </a:ln>
        </p:spPr>
      </p:pic>
      <p:sp>
        <p:nvSpPr>
          <p:cNvPr id="230"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87" name="CustomShape 2"/>
          <p:cNvSpPr/>
          <p:nvPr/>
        </p:nvSpPr>
        <p:spPr>
          <a:xfrm>
            <a:off x="335520" y="1268280"/>
            <a:ext cx="10736640" cy="5024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514520" y="1343160"/>
            <a:ext cx="9157680" cy="4166640"/>
          </a:xfrm>
          <a:prstGeom prst="rect">
            <a:avLst/>
          </a:prstGeom>
          <a:ln>
            <a:noFill/>
          </a:ln>
        </p:spPr>
      </p:pic>
      <p:sp>
        <p:nvSpPr>
          <p:cNvPr id="23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3"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1514520" y="1343160"/>
            <a:ext cx="9157680" cy="4166640"/>
          </a:xfrm>
          <a:prstGeom prst="rect">
            <a:avLst/>
          </a:prstGeom>
          <a:ln>
            <a:noFill/>
          </a:ln>
        </p:spPr>
      </p:pic>
      <p:sp>
        <p:nvSpPr>
          <p:cNvPr id="235"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6"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1514520" y="1343160"/>
            <a:ext cx="9157680" cy="4166640"/>
          </a:xfrm>
          <a:prstGeom prst="rect">
            <a:avLst/>
          </a:prstGeom>
          <a:ln>
            <a:noFill/>
          </a:ln>
        </p:spPr>
      </p:pic>
      <p:sp>
        <p:nvSpPr>
          <p:cNvPr id="23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9"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514520" y="1343160"/>
            <a:ext cx="9157680" cy="4166640"/>
          </a:xfrm>
          <a:prstGeom prst="rect">
            <a:avLst/>
          </a:prstGeom>
          <a:ln>
            <a:noFill/>
          </a:ln>
        </p:spPr>
      </p:pic>
      <p:sp>
        <p:nvSpPr>
          <p:cNvPr id="241"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2"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1514520" y="1343160"/>
            <a:ext cx="9157680" cy="4166640"/>
          </a:xfrm>
          <a:prstGeom prst="rect">
            <a:avLst/>
          </a:prstGeom>
          <a:ln>
            <a:noFill/>
          </a:ln>
        </p:spPr>
      </p:pic>
      <p:sp>
        <p:nvSpPr>
          <p:cNvPr id="24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5"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1514520" y="1343160"/>
            <a:ext cx="9157680" cy="4166640"/>
          </a:xfrm>
          <a:prstGeom prst="rect">
            <a:avLst/>
          </a:prstGeom>
          <a:ln>
            <a:noFill/>
          </a:ln>
        </p:spPr>
      </p:pic>
      <p:sp>
        <p:nvSpPr>
          <p:cNvPr id="247"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8"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338480"/>
            <a:ext cx="9157680" cy="4176000"/>
          </a:xfrm>
          <a:prstGeom prst="rect">
            <a:avLst/>
          </a:prstGeom>
          <a:ln>
            <a:noFill/>
          </a:ln>
        </p:spPr>
      </p:pic>
      <p:sp>
        <p:nvSpPr>
          <p:cNvPr id="25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51"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latin typeface="Arial"/>
            </a:endParaRPr>
          </a:p>
        </p:txBody>
      </p:sp>
      <p:sp>
        <p:nvSpPr>
          <p:cNvPr id="253"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pic>
        <p:nvPicPr>
          <p:cNvPr id="255" name="" descr=""/>
          <p:cNvPicPr/>
          <p:nvPr/>
        </p:nvPicPr>
        <p:blipFill>
          <a:blip r:embed="rId1"/>
          <a:stretch/>
        </p:blipFill>
        <p:spPr>
          <a:xfrm>
            <a:off x="1514520" y="1225080"/>
            <a:ext cx="9157680" cy="5195160"/>
          </a:xfrm>
          <a:prstGeom prst="rect">
            <a:avLst/>
          </a:prstGeom>
          <a:ln>
            <a:noFill/>
          </a:ln>
        </p:spPr>
      </p:pic>
      <p:sp>
        <p:nvSpPr>
          <p:cNvPr id="256"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514520" y="1225080"/>
            <a:ext cx="9157680" cy="5195160"/>
          </a:xfrm>
          <a:prstGeom prst="rect">
            <a:avLst/>
          </a:prstGeom>
          <a:ln>
            <a:noFill/>
          </a:ln>
        </p:spPr>
      </p:pic>
      <p:sp>
        <p:nvSpPr>
          <p:cNvPr id="25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59"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Organisation</a:t>
            </a:r>
            <a:endParaRPr b="0" lang="en-US" sz="3000" spc="-1" strike="noStrike">
              <a:latin typeface="Arial"/>
            </a:endParaRPr>
          </a:p>
        </p:txBody>
      </p:sp>
      <p:sp>
        <p:nvSpPr>
          <p:cNvPr id="189"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 descr=""/>
          <p:cNvPicPr/>
          <p:nvPr/>
        </p:nvPicPr>
        <p:blipFill>
          <a:blip r:embed="rId1"/>
          <a:stretch/>
        </p:blipFill>
        <p:spPr>
          <a:xfrm>
            <a:off x="1514520" y="1225080"/>
            <a:ext cx="9157680" cy="5195160"/>
          </a:xfrm>
          <a:prstGeom prst="rect">
            <a:avLst/>
          </a:prstGeom>
          <a:ln>
            <a:noFill/>
          </a:ln>
        </p:spPr>
      </p:pic>
      <p:sp>
        <p:nvSpPr>
          <p:cNvPr id="261"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62"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1514520" y="1222200"/>
            <a:ext cx="9157680" cy="5195160"/>
          </a:xfrm>
          <a:prstGeom prst="rect">
            <a:avLst/>
          </a:prstGeom>
          <a:ln>
            <a:noFill/>
          </a:ln>
        </p:spPr>
      </p:pic>
      <p:sp>
        <p:nvSpPr>
          <p:cNvPr id="26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65" name="CustomShape 2"/>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267"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Is it possible to censor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_x005F_x000c_finally be included in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69"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_x005F_x000c_first and the nodes near him to not forward the invalid, second transaction to him.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_x005F_x000c_first and Bob actually receives his money.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_x005F_x000c_first and Alice gets her money back, having gotten the song for free.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71"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latin typeface="Arial"/>
            </a:endParaRPr>
          </a:p>
        </p:txBody>
      </p:sp>
      <p:sp>
        <p:nvSpPr>
          <p:cNvPr id="273"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latin typeface="Arial"/>
            </a:endParaRPr>
          </a:p>
        </p:txBody>
      </p:sp>
      <p:graphicFrame>
        <p:nvGraphicFramePr>
          <p:cNvPr id="275" name="Table 2"/>
          <p:cNvGraphicFramePr/>
          <p:nvPr/>
        </p:nvGraphicFramePr>
        <p:xfrm>
          <a:off x="335520" y="1767600"/>
          <a:ext cx="11093400" cy="0"/>
        </p:xfrm>
        <a:graphic>
          <a:graphicData uri="http://schemas.openxmlformats.org/drawingml/2006/table">
            <a:tbl>
              <a:tblPr/>
              <a:tblGrid>
                <a:gridCol w="5546880"/>
                <a:gridCol w="5546880"/>
              </a:tblGrid>
              <a:tr h="0">
                <a:tc>
                  <a:txBody>
                    <a:bodyPr>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br/>
                      <a:endParaRPr b="0" lang="en-US" sz="1800" spc="-1" strike="noStrike">
                        <a:latin typeface="Arial"/>
                      </a:endParaRPr>
                    </a:p>
                  </a:txBody>
                  <a:tcPr marL="91440" marR="91440">
                    <a:noFill/>
                  </a:tcPr>
                </a:tc>
                <a:tc>
                  <a:txBody>
                    <a:bodyPr>
                      <a:noAutofit/>
                    </a:bodyPr>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Arial"/>
                      </a:endParaRPr>
                    </a:p>
                    <a:p>
                      <a:pPr>
                        <a:lnSpc>
                          <a:spcPct val="100000"/>
                        </a:lnSpc>
                        <a:spcBef>
                          <a:spcPts val="360"/>
                        </a:spcBef>
                      </a:pPr>
                      <a:br/>
                      <a:r>
                        <a:rPr b="1" lang="en-US" sz="1800" spc="-1" strike="noStrike">
                          <a:solidFill>
                            <a:srgbClr val="000000"/>
                          </a:solidFill>
                          <a:latin typeface="DejaVu Sans"/>
                          <a:ea typeface="DejaVu Sans"/>
                        </a:rPr>
                        <a:t>There are also many, many other approaches.</a:t>
                      </a:r>
                      <a:endParaRPr b="0" lang="en-US" sz="1800" spc="-1" strike="noStrike">
                        <a:latin typeface="Arial"/>
                      </a:endParaRPr>
                    </a:p>
                  </a:txBody>
                  <a:tcPr marL="91440" marR="91440">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latin typeface="Arial"/>
            </a:endParaRPr>
          </a:p>
          <a:p>
            <a:pPr>
              <a:lnSpc>
                <a:spcPct val="100000"/>
              </a:lnSpc>
            </a:pPr>
            <a:endParaRPr b="0" lang="en-US" sz="3000" spc="-1" strike="noStrike">
              <a:latin typeface="Arial"/>
            </a:endParaRPr>
          </a:p>
        </p:txBody>
      </p:sp>
      <p:sp>
        <p:nvSpPr>
          <p:cNvPr id="277"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79"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0" name="" descr=""/>
          <p:cNvPicPr/>
          <p:nvPr/>
        </p:nvPicPr>
        <p:blipFill>
          <a:blip r:embed="rId1"/>
          <a:stretch/>
        </p:blipFill>
        <p:spPr>
          <a:xfrm>
            <a:off x="1514520" y="2311920"/>
            <a:ext cx="9157680" cy="3957120"/>
          </a:xfrm>
          <a:prstGeom prst="rect">
            <a:avLst/>
          </a:prstGeom>
          <a:ln>
            <a:noFill/>
          </a:ln>
        </p:spPr>
      </p:pic>
      <p:sp>
        <p:nvSpPr>
          <p:cNvPr id="281"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83"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4" name="" descr=""/>
          <p:cNvPicPr/>
          <p:nvPr/>
        </p:nvPicPr>
        <p:blipFill>
          <a:blip r:embed="rId1"/>
          <a:stretch/>
        </p:blipFill>
        <p:spPr>
          <a:xfrm>
            <a:off x="1514520" y="2311920"/>
            <a:ext cx="9157680" cy="3957120"/>
          </a:xfrm>
          <a:prstGeom prst="rect">
            <a:avLst/>
          </a:prstGeom>
          <a:ln>
            <a:noFill/>
          </a:ln>
        </p:spPr>
      </p:pic>
      <p:sp>
        <p:nvSpPr>
          <p:cNvPr id="285"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We are hiring!</a:t>
            </a:r>
            <a:endParaRPr b="0" lang="en-US" sz="2400" spc="-1" strike="noStrike">
              <a:latin typeface="Arial"/>
            </a:endParaRPr>
          </a:p>
        </p:txBody>
      </p:sp>
      <p:sp>
        <p:nvSpPr>
          <p:cNvPr id="191"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Arial"/>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Automated gourmet mushroom farming system</a:t>
            </a:r>
            <a:endParaRPr b="0" lang="en-US" sz="1800" spc="-1" strike="noStrike">
              <a:latin typeface="Arial"/>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Arial"/>
            </a:endParaRPr>
          </a:p>
          <a:p>
            <a:pPr lvl="1" marL="432000" indent="-2160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Harvest mushrooms with a robot arm</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Research assistant (50-60% E13)</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etce-etce@tu-clausthal.de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87"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8" name="" descr=""/>
          <p:cNvPicPr/>
          <p:nvPr/>
        </p:nvPicPr>
        <p:blipFill>
          <a:blip r:embed="rId1"/>
          <a:stretch/>
        </p:blipFill>
        <p:spPr>
          <a:xfrm>
            <a:off x="1514520" y="2311920"/>
            <a:ext cx="9157680" cy="3957120"/>
          </a:xfrm>
          <a:prstGeom prst="rect">
            <a:avLst/>
          </a:prstGeom>
          <a:ln>
            <a:noFill/>
          </a:ln>
        </p:spPr>
      </p:pic>
      <p:sp>
        <p:nvSpPr>
          <p:cNvPr id="289"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91"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92" name="" descr=""/>
          <p:cNvPicPr/>
          <p:nvPr/>
        </p:nvPicPr>
        <p:blipFill>
          <a:blip r:embed="rId1"/>
          <a:stretch/>
        </p:blipFill>
        <p:spPr>
          <a:xfrm>
            <a:off x="1514520" y="2311920"/>
            <a:ext cx="9157680" cy="3957120"/>
          </a:xfrm>
          <a:prstGeom prst="rect">
            <a:avLst/>
          </a:prstGeom>
          <a:ln>
            <a:noFill/>
          </a:ln>
        </p:spPr>
      </p:pic>
      <p:sp>
        <p:nvSpPr>
          <p:cNvPr id="293"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95"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96" name="" descr=""/>
          <p:cNvPicPr/>
          <p:nvPr/>
        </p:nvPicPr>
        <p:blipFill>
          <a:blip r:embed="rId1"/>
          <a:stretch/>
        </p:blipFill>
        <p:spPr>
          <a:xfrm>
            <a:off x="1514520" y="2311920"/>
            <a:ext cx="9157680" cy="3957120"/>
          </a:xfrm>
          <a:prstGeom prst="rect">
            <a:avLst/>
          </a:prstGeom>
          <a:ln>
            <a:noFill/>
          </a:ln>
        </p:spPr>
      </p:pic>
      <p:sp>
        <p:nvSpPr>
          <p:cNvPr id="297"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99" name="CustomShape 2"/>
          <p:cNvSpPr/>
          <p:nvPr/>
        </p:nvSpPr>
        <p:spPr>
          <a:xfrm>
            <a:off x="335520" y="1268640"/>
            <a:ext cx="10747440" cy="7380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300" name="" descr=""/>
          <p:cNvPicPr/>
          <p:nvPr/>
        </p:nvPicPr>
        <p:blipFill>
          <a:blip r:embed="rId1"/>
          <a:stretch/>
        </p:blipFill>
        <p:spPr>
          <a:xfrm>
            <a:off x="1514520" y="2311920"/>
            <a:ext cx="9157680" cy="3957120"/>
          </a:xfrm>
          <a:prstGeom prst="rect">
            <a:avLst/>
          </a:prstGeom>
          <a:ln>
            <a:noFill/>
          </a:ln>
        </p:spPr>
      </p:pic>
      <p:sp>
        <p:nvSpPr>
          <p:cNvPr id="301"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latin typeface="Arial"/>
            </a:endParaRPr>
          </a:p>
        </p:txBody>
      </p:sp>
      <p:sp>
        <p:nvSpPr>
          <p:cNvPr id="303" name="CustomShape 2"/>
          <p:cNvSpPr/>
          <p:nvPr/>
        </p:nvSpPr>
        <p:spPr>
          <a:xfrm>
            <a:off x="335520" y="1268640"/>
            <a:ext cx="10747440" cy="3722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Arial"/>
            </a:endParaRPr>
          </a:p>
        </p:txBody>
      </p:sp>
      <p:pic>
        <p:nvPicPr>
          <p:cNvPr id="304" name="" descr=""/>
          <p:cNvPicPr/>
          <p:nvPr/>
        </p:nvPicPr>
        <p:blipFill>
          <a:blip r:embed="rId1"/>
          <a:stretch/>
        </p:blipFill>
        <p:spPr>
          <a:xfrm>
            <a:off x="2572560" y="1645920"/>
            <a:ext cx="6342480" cy="4664160"/>
          </a:xfrm>
          <a:prstGeom prst="rect">
            <a:avLst/>
          </a:prstGeom>
          <a:ln>
            <a:noFill/>
          </a:ln>
        </p:spPr>
      </p:pic>
      <p:sp>
        <p:nvSpPr>
          <p:cNvPr id="305" name="CustomShape 3"/>
          <p:cNvSpPr/>
          <p:nvPr/>
        </p:nvSpPr>
        <p:spPr>
          <a:xfrm>
            <a:off x="263520" y="6411600"/>
            <a:ext cx="9005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07"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_x005F_x000c_fixed intervals.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09"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In Bitcoin, the difficulty is adjusted as follows: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11"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(_x005F_x0018_21 million).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13"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latin typeface="Arial"/>
            </a:endParaRPr>
          </a:p>
          <a:p>
            <a:pPr>
              <a:lnSpc>
                <a:spcPct val="100000"/>
              </a:lnSpc>
            </a:pPr>
            <a:endParaRPr b="0" lang="en-US" sz="3000" spc="-1" strike="noStrike">
              <a:latin typeface="Arial"/>
            </a:endParaRPr>
          </a:p>
        </p:txBody>
      </p:sp>
      <p:sp>
        <p:nvSpPr>
          <p:cNvPr id="315"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93"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a:t>
            </a:r>
            <a:r>
              <a:rPr b="0" lang="en-US" sz="1800" spc="-1" strike="noStrike">
                <a:solidFill>
                  <a:srgbClr val="ffffff"/>
                </a:solidFill>
                <a:highlight>
                  <a:srgbClr val="ffffff"/>
                </a:highlight>
                <a:latin typeface="DejaVu Sans"/>
                <a:ea typeface="DejaVu Sans"/>
              </a:rPr>
              <a:t>o </a:t>
            </a:r>
            <a:r>
              <a:rPr b="0" i="1" lang="en-US" sz="1800" spc="-1" strike="noStrike">
                <a:solidFill>
                  <a:srgbClr val="ffffff"/>
                </a:solidFill>
                <a:highlight>
                  <a:srgbClr val="ffffff"/>
                </a:highlight>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Send the link to </a:t>
            </a:r>
            <a:r>
              <a:rPr b="0" lang="en-US" sz="1800" spc="-1" strike="noStrike" u="sng">
                <a:solidFill>
                  <a:srgbClr val="ffffff"/>
                </a:solidFill>
                <a:highlight>
                  <a:srgbClr val="ffffff"/>
                </a:highlight>
                <a:uFillTx/>
                <a:latin typeface="DejaVu Sans"/>
                <a:ea typeface="DejaVu Sans"/>
                <a:hlinkClick r:id="rId1"/>
              </a:rPr>
              <a:t>etce-etce@tu-clausthal.de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latin typeface="Arial"/>
            </a:endParaRPr>
          </a:p>
        </p:txBody>
      </p:sp>
      <p:sp>
        <p:nvSpPr>
          <p:cNvPr id="317"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19"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latin typeface="Arial"/>
            </a:endParaRPr>
          </a:p>
        </p:txBody>
      </p:sp>
      <p:sp>
        <p:nvSpPr>
          <p:cNvPr id="321"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23"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latin typeface="Arial"/>
            </a:endParaRPr>
          </a:p>
          <a:p>
            <a:pPr>
              <a:lnSpc>
                <a:spcPct val="100000"/>
              </a:lnSpc>
            </a:pPr>
            <a:endParaRPr b="0" lang="en-US" sz="3000" spc="-1" strike="noStrike">
              <a:latin typeface="Arial"/>
            </a:endParaRPr>
          </a:p>
        </p:txBody>
      </p:sp>
      <p:sp>
        <p:nvSpPr>
          <p:cNvPr id="325"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latin typeface="Arial"/>
            </a:endParaRPr>
          </a:p>
        </p:txBody>
      </p:sp>
      <p:sp>
        <p:nvSpPr>
          <p:cNvPr id="327"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latin typeface="Arial"/>
            </a:endParaRPr>
          </a:p>
        </p:txBody>
      </p:sp>
      <p:sp>
        <p:nvSpPr>
          <p:cNvPr id="329"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latin typeface="Arial"/>
            </a:endParaRPr>
          </a:p>
        </p:txBody>
      </p:sp>
      <p:sp>
        <p:nvSpPr>
          <p:cNvPr id="331"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Arial"/>
            </a:endParaRPr>
          </a:p>
        </p:txBody>
      </p:sp>
      <p:sp>
        <p:nvSpPr>
          <p:cNvPr id="332" name="CustomShape 3"/>
          <p:cNvSpPr/>
          <p:nvPr/>
        </p:nvSpPr>
        <p:spPr>
          <a:xfrm>
            <a:off x="335520" y="3220920"/>
            <a:ext cx="7432920" cy="11376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a:t>
            </a:r>
            <a:endParaRPr b="0" lang="en-US" sz="2400" spc="-1" strike="noStrike">
              <a:latin typeface="Arial"/>
            </a:endParaRPr>
          </a:p>
        </p:txBody>
      </p:sp>
      <p:sp>
        <p:nvSpPr>
          <p:cNvPr id="334"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35" name="CustomShape 3"/>
          <p:cNvSpPr/>
          <p:nvPr/>
        </p:nvSpPr>
        <p:spPr>
          <a:xfrm>
            <a:off x="2886120" y="1608480"/>
            <a:ext cx="1917360" cy="11293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6" name="" descr=""/>
          <p:cNvPicPr/>
          <p:nvPr/>
        </p:nvPicPr>
        <p:blipFill>
          <a:blip r:embed="rId1"/>
          <a:stretch/>
        </p:blipFill>
        <p:spPr>
          <a:xfrm>
            <a:off x="504360" y="1300320"/>
            <a:ext cx="8866080" cy="45043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latin typeface="Arial"/>
            </a:endParaRPr>
          </a:p>
        </p:txBody>
      </p:sp>
      <p:sp>
        <p:nvSpPr>
          <p:cNvPr id="338"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Arial"/>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Arial"/>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Bonus Task – Updates </a:t>
            </a:r>
            <a:endParaRPr b="0" lang="en-US" sz="2400" spc="-1" strike="noStrike">
              <a:latin typeface="Arial"/>
            </a:endParaRPr>
          </a:p>
        </p:txBody>
      </p:sp>
      <p:sp>
        <p:nvSpPr>
          <p:cNvPr id="195"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pic>
        <p:nvPicPr>
          <p:cNvPr id="340" name="" descr=""/>
          <p:cNvPicPr/>
          <p:nvPr/>
        </p:nvPicPr>
        <p:blipFill>
          <a:blip r:embed="rId1"/>
          <a:stretch/>
        </p:blipFill>
        <p:spPr>
          <a:xfrm>
            <a:off x="504720" y="1270440"/>
            <a:ext cx="9587880" cy="4539240"/>
          </a:xfrm>
          <a:prstGeom prst="rect">
            <a:avLst/>
          </a:prstGeom>
          <a:ln>
            <a:noFill/>
          </a:ln>
        </p:spPr>
      </p:pic>
      <p:sp>
        <p:nvSpPr>
          <p:cNvPr id="341"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pic>
        <p:nvPicPr>
          <p:cNvPr id="343" name="" descr=""/>
          <p:cNvPicPr/>
          <p:nvPr/>
        </p:nvPicPr>
        <p:blipFill>
          <a:blip r:embed="rId1"/>
          <a:stretch/>
        </p:blipFill>
        <p:spPr>
          <a:xfrm>
            <a:off x="504360" y="1266840"/>
            <a:ext cx="9588240" cy="4844880"/>
          </a:xfrm>
          <a:prstGeom prst="rect">
            <a:avLst/>
          </a:prstGeom>
          <a:ln>
            <a:noFill/>
          </a:ln>
        </p:spPr>
      </p:pic>
      <p:sp>
        <p:nvSpPr>
          <p:cNvPr id="344"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pic>
        <p:nvPicPr>
          <p:cNvPr id="346" name="" descr=""/>
          <p:cNvPicPr/>
          <p:nvPr/>
        </p:nvPicPr>
        <p:blipFill>
          <a:blip r:embed="rId1"/>
          <a:stretch/>
        </p:blipFill>
        <p:spPr>
          <a:xfrm>
            <a:off x="504360" y="1266840"/>
            <a:ext cx="9588240" cy="4844880"/>
          </a:xfrm>
          <a:prstGeom prst="rect">
            <a:avLst/>
          </a:prstGeom>
          <a:ln>
            <a:noFill/>
          </a:ln>
        </p:spPr>
      </p:pic>
      <p:sp>
        <p:nvSpPr>
          <p:cNvPr id="347"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48" name="CustomShape 3"/>
          <p:cNvSpPr/>
          <p:nvPr/>
        </p:nvSpPr>
        <p:spPr>
          <a:xfrm>
            <a:off x="91440" y="6126480"/>
            <a:ext cx="11246040" cy="619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latin typeface="Arial"/>
            </a:endParaRPr>
          </a:p>
        </p:txBody>
      </p:sp>
      <p:pic>
        <p:nvPicPr>
          <p:cNvPr id="350" name="" descr=""/>
          <p:cNvPicPr/>
          <p:nvPr/>
        </p:nvPicPr>
        <p:blipFill>
          <a:blip r:embed="rId1"/>
          <a:stretch/>
        </p:blipFill>
        <p:spPr>
          <a:xfrm>
            <a:off x="504360" y="1296360"/>
            <a:ext cx="10237680" cy="4823640"/>
          </a:xfrm>
          <a:prstGeom prst="rect">
            <a:avLst/>
          </a:prstGeom>
          <a:ln>
            <a:noFill/>
          </a:ln>
        </p:spPr>
      </p:pic>
      <p:sp>
        <p:nvSpPr>
          <p:cNvPr id="351"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latin typeface="Arial"/>
            </a:endParaRPr>
          </a:p>
        </p:txBody>
      </p:sp>
      <p:sp>
        <p:nvSpPr>
          <p:cNvPr id="353"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latin typeface="Arial"/>
            </a:endParaRPr>
          </a:p>
        </p:txBody>
      </p:sp>
      <p:pic>
        <p:nvPicPr>
          <p:cNvPr id="355" name="" descr=""/>
          <p:cNvPicPr/>
          <p:nvPr/>
        </p:nvPicPr>
        <p:blipFill>
          <a:blip r:embed="rId1"/>
          <a:stretch/>
        </p:blipFill>
        <p:spPr>
          <a:xfrm>
            <a:off x="504720" y="1506240"/>
            <a:ext cx="11416680" cy="4741560"/>
          </a:xfrm>
          <a:prstGeom prst="rect">
            <a:avLst/>
          </a:prstGeom>
          <a:ln>
            <a:noFill/>
          </a:ln>
        </p:spPr>
      </p:pic>
      <p:sp>
        <p:nvSpPr>
          <p:cNvPr id="356" name="CustomShape 2"/>
          <p:cNvSpPr/>
          <p:nvPr/>
        </p:nvSpPr>
        <p:spPr>
          <a:xfrm>
            <a:off x="263520" y="6411600"/>
            <a:ext cx="9005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58"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latin typeface="Arial"/>
            </a:endParaRPr>
          </a:p>
        </p:txBody>
      </p:sp>
      <p:sp>
        <p:nvSpPr>
          <p:cNvPr id="360"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62" name="CustomShape 2"/>
          <p:cNvSpPr/>
          <p:nvPr/>
        </p:nvSpPr>
        <p:spPr>
          <a:xfrm>
            <a:off x="335520" y="764640"/>
            <a:ext cx="10747080" cy="497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latin typeface="Arial"/>
            </a:endParaRPr>
          </a:p>
        </p:txBody>
      </p:sp>
      <p:sp>
        <p:nvSpPr>
          <p:cNvPr id="197"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latin typeface="Arial"/>
            </a:endParaRPr>
          </a:p>
        </p:txBody>
      </p:sp>
      <p:sp>
        <p:nvSpPr>
          <p:cNvPr id="199"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44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latin typeface="Arial"/>
            </a:endParaRPr>
          </a:p>
        </p:txBody>
      </p:sp>
      <p:sp>
        <p:nvSpPr>
          <p:cNvPr id="201" name="CustomShape 2"/>
          <p:cNvSpPr/>
          <p:nvPr/>
        </p:nvSpPr>
        <p:spPr>
          <a:xfrm>
            <a:off x="335520" y="1268640"/>
            <a:ext cx="10747440" cy="50349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Two properties must hold: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Our nodes are trying to agree on the following input: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Which of the proposed transactions are valid?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In which order do the transactions appear in the ledger?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2022-06-15T12:52:37Z</dcterms:modified>
  <cp:revision>3372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